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58" r:id="rId6"/>
    <p:sldId id="269" r:id="rId7"/>
    <p:sldId id="259" r:id="rId8"/>
    <p:sldId id="270" r:id="rId9"/>
    <p:sldId id="260" r:id="rId10"/>
    <p:sldId id="271" r:id="rId11"/>
    <p:sldId id="261" r:id="rId12"/>
    <p:sldId id="278" r:id="rId13"/>
    <p:sldId id="274" r:id="rId14"/>
    <p:sldId id="277" r:id="rId15"/>
    <p:sldId id="275" r:id="rId16"/>
    <p:sldId id="276" r:id="rId17"/>
    <p:sldId id="264" r:id="rId18"/>
    <p:sldId id="27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A15"/>
    <a:srgbClr val="189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85928" autoAdjust="0"/>
  </p:normalViewPr>
  <p:slideViewPr>
    <p:cSldViewPr snapToGrid="0">
      <p:cViewPr>
        <p:scale>
          <a:sx n="106" d="100"/>
          <a:sy n="106" d="100"/>
        </p:scale>
        <p:origin x="-6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64353-EED7-4DB6-AAAC-475EA59C6BAB}" type="datetimeFigureOut">
              <a:rPr lang="fr-BE" smtClean="0"/>
              <a:t>02-04-19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A5054-BDA8-48E4-ADBE-6B6FD13EA03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912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"/>
            <a:ext cx="12192000" cy="21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54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64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98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54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38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09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37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43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92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67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24293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415B1-8F55-43B3-BCBD-37EF7918F948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" y="6703324"/>
            <a:ext cx="12189823" cy="15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Coline\Desktop\05 AJWE 10\02 AJWE 10\Flyers AJWE 10\LogoGoodPlanet-be-RV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419" y="5477774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72" y="210449"/>
            <a:ext cx="3089766" cy="89762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54" y="0"/>
            <a:ext cx="1857128" cy="19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7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2162347"/>
          </a:xfr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" y="6707187"/>
            <a:ext cx="12204000" cy="1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5" t="22434" r="19063" b="21932"/>
          <a:stretch/>
        </p:blipFill>
        <p:spPr>
          <a:xfrm>
            <a:off x="7646366" y="5612649"/>
            <a:ext cx="798365" cy="109453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8ADCB6A-B313-4D2C-ACD5-495173FF646A}"/>
              </a:ext>
            </a:extLst>
          </p:cNvPr>
          <p:cNvSpPr txBox="1"/>
          <p:nvPr/>
        </p:nvSpPr>
        <p:spPr>
          <a:xfrm>
            <a:off x="2212351" y="3234437"/>
            <a:ext cx="7699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7200" b="1" dirty="0">
                <a:solidFill>
                  <a:srgbClr val="AFCA15"/>
                </a:solidFill>
              </a:rPr>
              <a:t>Alors on sort - QUIZ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278725E-51A5-4D5C-BF99-7774340C79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82" y="5563026"/>
            <a:ext cx="217222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9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046115" cy="1131762"/>
          </a:xfrm>
        </p:spPr>
        <p:txBody>
          <a:bodyPr anchor="t">
            <a:noAutofit/>
          </a:bodyPr>
          <a:lstStyle/>
          <a:p>
            <a: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  <a:t>5. Qu’est-ce que le biomimétisme ? 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3901BD35-E557-4155-A1C1-1369F3687D4A}"/>
              </a:ext>
            </a:extLst>
          </p:cNvPr>
          <p:cNvSpPr txBox="1">
            <a:spLocks/>
          </p:cNvSpPr>
          <p:nvPr/>
        </p:nvSpPr>
        <p:spPr>
          <a:xfrm>
            <a:off x="1208664" y="2885498"/>
            <a:ext cx="10377199" cy="2622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F1CD00"/>
              </a:buClr>
              <a:buSzPct val="110000"/>
              <a:buFontTx/>
              <a:buNone/>
            </a:pPr>
            <a:r>
              <a:rPr lang="fr-FR" altLang="fr-FR" dirty="0">
                <a:solidFill>
                  <a:srgbClr val="AFCE14"/>
                </a:solidFill>
              </a:rPr>
              <a:t>A. </a:t>
            </a:r>
            <a:r>
              <a:rPr lang="fr-FR" altLang="fr-FR" dirty="0"/>
              <a:t>C’est le fait de s’inspirer de la nature pour créer des objets, des matières etc.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F1CD00"/>
              </a:buClr>
              <a:buSzPct val="110000"/>
              <a:buFontTx/>
              <a:buNone/>
            </a:pPr>
            <a:r>
              <a:rPr lang="fr-FR" altLang="fr-FR" dirty="0">
                <a:solidFill>
                  <a:srgbClr val="AFCE14"/>
                </a:solidFill>
              </a:rPr>
              <a:t>B</a:t>
            </a:r>
            <a:r>
              <a:rPr lang="fr-FR" altLang="fr-FR" dirty="0"/>
              <a:t>. C’est un nouveau cours qui va remplacer le cours de biologie.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F1CD00"/>
              </a:buClr>
              <a:buSzPct val="110000"/>
              <a:buFontTx/>
              <a:buNone/>
            </a:pPr>
            <a:r>
              <a:rPr lang="fr-FR" altLang="fr-FR" dirty="0">
                <a:solidFill>
                  <a:srgbClr val="AFCE14"/>
                </a:solidFill>
              </a:rPr>
              <a:t>C. </a:t>
            </a:r>
            <a:r>
              <a:rPr lang="fr-FR" altLang="fr-FR" dirty="0"/>
              <a:t>C’est quand deux animaux se ressemblent très fort. </a:t>
            </a:r>
            <a:endParaRPr lang="fr-FR" altLang="fr-FR" sz="3600" dirty="0"/>
          </a:p>
        </p:txBody>
      </p:sp>
      <p:sp>
        <p:nvSpPr>
          <p:cNvPr id="9" name="Rectangle à coins arrondis 5">
            <a:extLst>
              <a:ext uri="{FF2B5EF4-FFF2-40B4-BE49-F238E27FC236}">
                <a16:creationId xmlns:a16="http://schemas.microsoft.com/office/drawing/2014/main" xmlns="" id="{68911C4B-1E1E-404E-8F48-B5FDBA9E5F8E}"/>
              </a:ext>
            </a:extLst>
          </p:cNvPr>
          <p:cNvSpPr/>
          <p:nvPr/>
        </p:nvSpPr>
        <p:spPr>
          <a:xfrm>
            <a:off x="1208664" y="3054433"/>
            <a:ext cx="10377199" cy="1027710"/>
          </a:xfrm>
          <a:prstGeom prst="roundRect">
            <a:avLst/>
          </a:prstGeom>
          <a:solidFill>
            <a:srgbClr val="AFCE1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057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48353" y="1947659"/>
            <a:ext cx="10624968" cy="2794824"/>
          </a:xfrm>
        </p:spPr>
        <p:txBody>
          <a:bodyPr anchor="t">
            <a:noAutofit/>
          </a:bodyPr>
          <a:lstStyle/>
          <a:p>
            <a: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  <a:t>Le biomimétisme qui vise à s’inspirer des trouvailles de la nature pour les appliquer à la technologie. Par exemple, au Japon, les ingénieurs se sont inspirés de la forme du martin-pêcheur (un oiseau) pour rendre un train à grande vitesse plus performant. </a:t>
            </a:r>
            <a:b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</a:br>
            <a: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  <a:t/>
            </a:r>
            <a:b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</a:br>
            <a: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  <a:t>Une bonne raison de sauvegarder la biodiversité : elle est un vrai laboratoire vivant !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3901BD35-E557-4155-A1C1-1369F3687D4A}"/>
              </a:ext>
            </a:extLst>
          </p:cNvPr>
          <p:cNvSpPr txBox="1">
            <a:spLocks/>
          </p:cNvSpPr>
          <p:nvPr/>
        </p:nvSpPr>
        <p:spPr>
          <a:xfrm>
            <a:off x="1208664" y="2885498"/>
            <a:ext cx="10377199" cy="262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F1CD00"/>
              </a:buClr>
              <a:buSzPct val="110000"/>
              <a:buFontTx/>
              <a:buNone/>
            </a:pPr>
            <a:endParaRPr lang="fr-FR" altLang="fr-FR" sz="3600" dirty="0"/>
          </a:p>
        </p:txBody>
      </p:sp>
    </p:spTree>
    <p:extLst>
      <p:ext uri="{BB962C8B-B14F-4D97-AF65-F5344CB8AC3E}">
        <p14:creationId xmlns:p14="http://schemas.microsoft.com/office/powerpoint/2010/main" val="74500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046115" cy="1131762"/>
          </a:xfrm>
        </p:spPr>
        <p:txBody>
          <a:bodyPr anchor="t">
            <a:noAutofit/>
          </a:bodyPr>
          <a:lstStyle/>
          <a:p>
            <a: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  <a:t>6. En Belgique, ces dernières années, la biodiversité a plutôt tendance à :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3901BD35-E557-4155-A1C1-1369F3687D4A}"/>
              </a:ext>
            </a:extLst>
          </p:cNvPr>
          <p:cNvSpPr txBox="1">
            <a:spLocks/>
          </p:cNvSpPr>
          <p:nvPr/>
        </p:nvSpPr>
        <p:spPr>
          <a:xfrm>
            <a:off x="1208664" y="2885498"/>
            <a:ext cx="10377199" cy="262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F1CD00"/>
              </a:buClr>
              <a:buSzPct val="110000"/>
              <a:buFontTx/>
              <a:buNone/>
            </a:pPr>
            <a:r>
              <a:rPr lang="fr-FR" altLang="fr-FR" dirty="0">
                <a:solidFill>
                  <a:srgbClr val="AFCE14"/>
                </a:solidFill>
              </a:rPr>
              <a:t>A. </a:t>
            </a:r>
            <a:r>
              <a:rPr lang="fr-FR" altLang="fr-FR" dirty="0"/>
              <a:t>Augmenter légèrement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F1CD00"/>
              </a:buClr>
              <a:buSzPct val="110000"/>
              <a:buFontTx/>
              <a:buNone/>
            </a:pPr>
            <a:r>
              <a:rPr lang="fr-FR" altLang="fr-FR" dirty="0">
                <a:solidFill>
                  <a:srgbClr val="AFCE14"/>
                </a:solidFill>
              </a:rPr>
              <a:t>B. </a:t>
            </a:r>
            <a:r>
              <a:rPr lang="fr-FR" altLang="fr-FR" dirty="0"/>
              <a:t>Rester stable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F1CD00"/>
              </a:buClr>
              <a:buSzPct val="110000"/>
              <a:buFontTx/>
              <a:buNone/>
            </a:pPr>
            <a:r>
              <a:rPr lang="fr-FR" altLang="fr-FR" dirty="0">
                <a:solidFill>
                  <a:srgbClr val="AFCE14"/>
                </a:solidFill>
              </a:rPr>
              <a:t>C. </a:t>
            </a:r>
            <a:r>
              <a:rPr lang="fr-FR" altLang="fr-FR" dirty="0"/>
              <a:t>Diminuer</a:t>
            </a:r>
            <a:endParaRPr lang="fr-FR" altLang="fr-FR" sz="3600" dirty="0"/>
          </a:p>
        </p:txBody>
      </p:sp>
      <p:sp>
        <p:nvSpPr>
          <p:cNvPr id="9" name="Rectangle à coins arrondis 5">
            <a:extLst>
              <a:ext uri="{FF2B5EF4-FFF2-40B4-BE49-F238E27FC236}">
                <a16:creationId xmlns:a16="http://schemas.microsoft.com/office/drawing/2014/main" xmlns="" id="{68911C4B-1E1E-404E-8F48-B5FDBA9E5F8E}"/>
              </a:ext>
            </a:extLst>
          </p:cNvPr>
          <p:cNvSpPr/>
          <p:nvPr/>
        </p:nvSpPr>
        <p:spPr>
          <a:xfrm>
            <a:off x="980063" y="4324062"/>
            <a:ext cx="2791837" cy="999052"/>
          </a:xfrm>
          <a:prstGeom prst="roundRect">
            <a:avLst/>
          </a:prstGeom>
          <a:solidFill>
            <a:srgbClr val="AFCE1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7041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46056" y="2324289"/>
            <a:ext cx="10046115" cy="2623268"/>
          </a:xfrm>
        </p:spPr>
        <p:txBody>
          <a:bodyPr anchor="t">
            <a:noAutofit/>
          </a:bodyPr>
          <a:lstStyle/>
          <a:p>
            <a:pPr algn="just"/>
            <a: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  <a:t>La biodiversité diminue partout dans le monde, et notre pays ne fait pas exception. Oiseaux, insectes, mammifères… tous en souffrent… </a:t>
            </a:r>
            <a:b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</a:br>
            <a: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  <a:t>En cause ? La diminution des habitats, la pollution des milieux, le réchauffement climatique… </a:t>
            </a:r>
          </a:p>
        </p:txBody>
      </p:sp>
    </p:spTree>
    <p:extLst>
      <p:ext uri="{BB962C8B-B14F-4D97-AF65-F5344CB8AC3E}">
        <p14:creationId xmlns:p14="http://schemas.microsoft.com/office/powerpoint/2010/main" val="226214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046115" cy="1281250"/>
          </a:xfrm>
        </p:spPr>
        <p:txBody>
          <a:bodyPr anchor="t">
            <a:noAutofit/>
          </a:bodyPr>
          <a:lstStyle/>
          <a:p>
            <a:r>
              <a:rPr lang="fr-BE" altLang="fr-FR" sz="3600" b="1">
                <a:solidFill>
                  <a:srgbClr val="AFCA15"/>
                </a:solidFill>
                <a:latin typeface="Rockwell" panose="02060603020205020403" pitchFamily="18" charset="0"/>
              </a:rPr>
              <a:t>7. Combien </a:t>
            </a:r>
            <a:r>
              <a:rPr lang="fr-BE" altLang="fr-FR" sz="3600" b="1" dirty="0">
                <a:solidFill>
                  <a:srgbClr val="AFCA15"/>
                </a:solidFill>
                <a:latin typeface="Rockwell" panose="02060603020205020403" pitchFamily="18" charset="0"/>
              </a:rPr>
              <a:t>de temps passe-t-on dehors, en moyenne ?</a:t>
            </a:r>
            <a:endParaRPr lang="fr-BE" altLang="fr-FR" sz="3200" b="1" dirty="0">
              <a:solidFill>
                <a:srgbClr val="AFCA15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Rectangle à coins arrondis 7">
            <a:extLst>
              <a:ext uri="{FF2B5EF4-FFF2-40B4-BE49-F238E27FC236}">
                <a16:creationId xmlns:a16="http://schemas.microsoft.com/office/drawing/2014/main" xmlns="" id="{378457A8-F3B6-4ECB-9352-28E939407B2A}"/>
              </a:ext>
            </a:extLst>
          </p:cNvPr>
          <p:cNvSpPr/>
          <p:nvPr/>
        </p:nvSpPr>
        <p:spPr>
          <a:xfrm>
            <a:off x="1330470" y="4400907"/>
            <a:ext cx="4841730" cy="608013"/>
          </a:xfrm>
          <a:prstGeom prst="roundRect">
            <a:avLst/>
          </a:prstGeom>
          <a:solidFill>
            <a:srgbClr val="AFCA15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E802B83E-C2D3-462F-B31B-1CE726F92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470" y="3162368"/>
            <a:ext cx="8064500" cy="2622550"/>
          </a:xfrm>
        </p:spPr>
        <p:txBody>
          <a:bodyPr/>
          <a:lstStyle/>
          <a:p>
            <a:pPr marL="0" indent="0">
              <a:buClr>
                <a:srgbClr val="F1CD00"/>
              </a:buClr>
              <a:buSzPct val="110000"/>
              <a:buFontTx/>
              <a:buNone/>
            </a:pPr>
            <a:r>
              <a:rPr lang="fr-FR" altLang="fr-FR" sz="3600" dirty="0">
                <a:solidFill>
                  <a:srgbClr val="AFCE14"/>
                </a:solidFill>
              </a:rPr>
              <a:t>A. </a:t>
            </a:r>
            <a:r>
              <a:rPr lang="fr-FR" altLang="fr-FR" sz="3600" dirty="0"/>
              <a:t>50 % de notre temps</a:t>
            </a:r>
            <a:endParaRPr lang="fr-FR" altLang="fr-FR" sz="3600" baseline="-25000" dirty="0"/>
          </a:p>
          <a:p>
            <a:pPr marL="0" indent="0">
              <a:buClr>
                <a:srgbClr val="F1CD00"/>
              </a:buClr>
              <a:buSzPct val="110000"/>
              <a:buFontTx/>
              <a:buNone/>
            </a:pPr>
            <a:r>
              <a:rPr lang="fr-FR" altLang="fr-FR" sz="3600" dirty="0">
                <a:solidFill>
                  <a:srgbClr val="AFCE14"/>
                </a:solidFill>
              </a:rPr>
              <a:t>B. </a:t>
            </a:r>
            <a:r>
              <a:rPr lang="fr-FR" altLang="fr-FR" sz="3600" dirty="0"/>
              <a:t>30 % de notre temps</a:t>
            </a:r>
            <a:endParaRPr lang="fr-FR" altLang="fr-FR" sz="3600" baseline="-25000" dirty="0"/>
          </a:p>
          <a:p>
            <a:pPr marL="0" indent="0">
              <a:buClr>
                <a:srgbClr val="F1CD00"/>
              </a:buClr>
              <a:buSzPct val="110000"/>
              <a:buFontTx/>
              <a:buNone/>
            </a:pPr>
            <a:r>
              <a:rPr lang="fr-FR" altLang="fr-FR" sz="3600" dirty="0">
                <a:solidFill>
                  <a:srgbClr val="AFCE14"/>
                </a:solidFill>
              </a:rPr>
              <a:t>C. </a:t>
            </a:r>
            <a:r>
              <a:rPr lang="fr-FR" altLang="fr-FR" sz="3600" dirty="0"/>
              <a:t>20 % de notre temps</a:t>
            </a:r>
            <a:endParaRPr lang="fr-FR" altLang="fr-FR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1224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FAA256C8-FF5F-4984-AEC0-2FFD61003599}"/>
              </a:ext>
            </a:extLst>
          </p:cNvPr>
          <p:cNvSpPr txBox="1">
            <a:spLocks/>
          </p:cNvSpPr>
          <p:nvPr/>
        </p:nvSpPr>
        <p:spPr>
          <a:xfrm>
            <a:off x="2462440" y="990022"/>
            <a:ext cx="8266113" cy="2973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1CD00"/>
              </a:buClr>
              <a:buSzPct val="110000"/>
              <a:buFontTx/>
              <a:buNone/>
            </a:pPr>
            <a:r>
              <a:rPr lang="fr-FR" altLang="fr-FR" sz="3600" dirty="0"/>
              <a:t>Et donc, on passe 80 % de notre temps à l’intérieur (bâtiments, transports…)</a:t>
            </a:r>
            <a:endParaRPr lang="fr-FR" altLang="fr-FR" sz="3600" baseline="-25000" dirty="0"/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xmlns="" id="{0E86F618-4BC5-4050-8442-BEEB976DA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64" y="2207974"/>
            <a:ext cx="4750370" cy="345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2">
            <a:extLst>
              <a:ext uri="{FF2B5EF4-FFF2-40B4-BE49-F238E27FC236}">
                <a16:creationId xmlns:a16="http://schemas.microsoft.com/office/drawing/2014/main" xmlns="" id="{61D658AE-867B-462A-8F27-40FAB324F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76" y="3659404"/>
            <a:ext cx="4330243" cy="288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3098273-F791-480F-B1A2-A679BD782AA2}"/>
              </a:ext>
            </a:extLst>
          </p:cNvPr>
          <p:cNvSpPr txBox="1"/>
          <p:nvPr/>
        </p:nvSpPr>
        <p:spPr>
          <a:xfrm>
            <a:off x="7124210" y="2889466"/>
            <a:ext cx="44354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BE" sz="4400" b="1" dirty="0">
                <a:solidFill>
                  <a:srgbClr val="AFCE14"/>
                </a:solidFill>
                <a:latin typeface="+mn-lt"/>
              </a:rPr>
              <a:t>Alors, on sort ? </a:t>
            </a:r>
            <a:r>
              <a:rPr lang="fr-BE" sz="4400" b="1" dirty="0">
                <a:solidFill>
                  <a:srgbClr val="AFCE14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fr-BE" sz="4400" b="1" dirty="0">
              <a:solidFill>
                <a:srgbClr val="AFCE1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904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125628" cy="1281250"/>
          </a:xfrm>
        </p:spPr>
        <p:txBody>
          <a:bodyPr anchor="t">
            <a:noAutofit/>
          </a:bodyPr>
          <a:lstStyle/>
          <a:p>
            <a:pPr marL="742950" indent="-742950">
              <a:buFont typeface="Calibri" panose="020F0502020204030204" pitchFamily="34" charset="0"/>
              <a:buAutoNum type="arabicPeriod"/>
            </a:pPr>
            <a: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  <a:t>Qu’est-ce que la biodiversité ?</a:t>
            </a:r>
          </a:p>
        </p:txBody>
      </p:sp>
      <p:sp>
        <p:nvSpPr>
          <p:cNvPr id="7" name="Rectangle à coins arrondis 7"/>
          <p:cNvSpPr/>
          <p:nvPr/>
        </p:nvSpPr>
        <p:spPr>
          <a:xfrm>
            <a:off x="430896" y="3130630"/>
            <a:ext cx="10770504" cy="1056906"/>
          </a:xfrm>
          <a:prstGeom prst="roundRect">
            <a:avLst/>
          </a:prstGeom>
          <a:solidFill>
            <a:srgbClr val="AFCA15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xmlns="" id="{0AEAEEF8-BAFF-46AE-A19D-23277A11B1BC}"/>
              </a:ext>
            </a:extLst>
          </p:cNvPr>
          <p:cNvSpPr txBox="1">
            <a:spLocks/>
          </p:cNvSpPr>
          <p:nvPr/>
        </p:nvSpPr>
        <p:spPr>
          <a:xfrm>
            <a:off x="551440" y="2615045"/>
            <a:ext cx="10556442" cy="331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AFCE14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200" dirty="0"/>
              <a:t>Un cours de biologie.</a:t>
            </a:r>
          </a:p>
          <a:p>
            <a:pPr marL="514350" indent="-514350">
              <a:buClr>
                <a:srgbClr val="AFCE14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200" dirty="0"/>
              <a:t>Tout ce qui vit sur terre : les plantes, les animaux et leurs habitats.</a:t>
            </a:r>
          </a:p>
          <a:p>
            <a:pPr marL="514350" indent="-514350">
              <a:buClr>
                <a:srgbClr val="AFCE14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200" dirty="0"/>
              <a:t>Une alimentation bio, c’est-à-dire sans pesticide, et variée.</a:t>
            </a:r>
            <a:endParaRPr lang="nl-NL" sz="3200" dirty="0"/>
          </a:p>
          <a:p>
            <a:pPr>
              <a:defRPr/>
            </a:pP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27448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95A61F9-E85F-44F7-B69E-A1DB0428D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706" y="4590633"/>
            <a:ext cx="10515600" cy="1602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3200" dirty="0">
                <a:solidFill>
                  <a:srgbClr val="AFCA15"/>
                </a:solidFill>
                <a:latin typeface="Rockwell" panose="02060603020205020403" pitchFamily="18" charset="0"/>
              </a:rPr>
              <a:t>La biodiversité, c’est la diversité de la vie sur terre : diversité des espèces animales et végétales, diversité des écosystèmes, diversité génétique,…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ECE9AF3-C12F-4454-BAD6-7BBCA7BC0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r="20203"/>
          <a:stretch>
            <a:fillRect/>
          </a:stretch>
        </p:blipFill>
        <p:spPr bwMode="auto">
          <a:xfrm>
            <a:off x="3944863" y="576404"/>
            <a:ext cx="4113286" cy="33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7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046115" cy="1281250"/>
          </a:xfrm>
        </p:spPr>
        <p:txBody>
          <a:bodyPr anchor="t"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  <a:t>Où trouve-t-on le plus de biodiversité ?</a:t>
            </a:r>
          </a:p>
        </p:txBody>
      </p:sp>
      <p:pic>
        <p:nvPicPr>
          <p:cNvPr id="6" name="Picture 2" descr="http://geot.culture-en-limousin.fr/IMG/jpg/GC.jpg">
            <a:extLst>
              <a:ext uri="{FF2B5EF4-FFF2-40B4-BE49-F238E27FC236}">
                <a16:creationId xmlns:a16="http://schemas.microsoft.com/office/drawing/2014/main" xmlns="" id="{8039A0A0-F279-4785-A518-76946A8F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70" y="2550536"/>
            <a:ext cx="4252912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encrypted-tbn2.gstatic.com/images?q=tbn:ANd9GcSoKUf__vte1WjzAuhVkao89luE22wNFUt1-qPkip_tBpBNgum6">
            <a:extLst>
              <a:ext uri="{FF2B5EF4-FFF2-40B4-BE49-F238E27FC236}">
                <a16:creationId xmlns:a16="http://schemas.microsoft.com/office/drawing/2014/main" xmlns="" id="{140375DC-8D23-44FB-8D68-CA5BFACFA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/>
          <a:stretch>
            <a:fillRect/>
          </a:stretch>
        </p:blipFill>
        <p:spPr bwMode="auto">
          <a:xfrm>
            <a:off x="6529532" y="2550536"/>
            <a:ext cx="3313113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5">
            <a:extLst>
              <a:ext uri="{FF2B5EF4-FFF2-40B4-BE49-F238E27FC236}">
                <a16:creationId xmlns:a16="http://schemas.microsoft.com/office/drawing/2014/main" xmlns="" id="{BB1B30BD-8D60-4E07-A151-2C711DAF4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670" y="2253673"/>
            <a:ext cx="172878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70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023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ot.culture-en-limousin.fr/IMG/jpg/GC.jpg">
            <a:extLst>
              <a:ext uri="{FF2B5EF4-FFF2-40B4-BE49-F238E27FC236}">
                <a16:creationId xmlns:a16="http://schemas.microsoft.com/office/drawing/2014/main" xmlns="" id="{D0177B6B-5526-4F98-96D1-CF95069FF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4633912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3">
            <a:extLst>
              <a:ext uri="{FF2B5EF4-FFF2-40B4-BE49-F238E27FC236}">
                <a16:creationId xmlns:a16="http://schemas.microsoft.com/office/drawing/2014/main" xmlns="" id="{DF4B684F-CA79-44C0-96F6-17C45BE7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046115" cy="1281250"/>
          </a:xfrm>
        </p:spPr>
        <p:txBody>
          <a:bodyPr anchor="t"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  <a:t>Où trouve-t-on le plus de biodiversité ?</a:t>
            </a:r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xmlns="" id="{7305BB9F-7F82-4BC7-85C3-10E5D69AB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7" y="2441575"/>
            <a:ext cx="649388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fr-BE" altLang="fr-FR" sz="2800" u="sng" kern="0" spc="-120" dirty="0">
                <a:latin typeface="+mn-lt"/>
                <a:ea typeface="Verdana" pitchFamily="34" charset="0"/>
                <a:cs typeface="Verdana" pitchFamily="34" charset="0"/>
              </a:rPr>
              <a:t>Contrairement à la pelouse tondue</a:t>
            </a:r>
            <a:r>
              <a:rPr lang="fr-BE" altLang="fr-FR" sz="2800" kern="0" spc="-120" dirty="0">
                <a:latin typeface="+mn-lt"/>
                <a:ea typeface="Verdana" pitchFamily="34" charset="0"/>
                <a:cs typeface="Verdana" pitchFamily="34" charset="0"/>
              </a:rPr>
              <a:t>, la prairie fleurie est le royaume de tous les insectes !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fr-BE" altLang="fr-FR" sz="800" kern="0" spc="-12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fr-BE" altLang="fr-FR" sz="2400" kern="0" spc="-120" dirty="0">
                <a:latin typeface="+mn-lt"/>
                <a:ea typeface="Verdana" pitchFamily="34" charset="0"/>
                <a:cs typeface="Verdana" pitchFamily="34" charset="0"/>
              </a:rPr>
              <a:t>On estime que 50% des papillons de prairies ont disparu en 20 ans... Les causes principales ? La disparition des prairies dues à l’agriculture intensive et à la (péri)urbanisation. </a:t>
            </a:r>
          </a:p>
        </p:txBody>
      </p:sp>
    </p:spTree>
    <p:extLst>
      <p:ext uri="{BB962C8B-B14F-4D97-AF65-F5344CB8AC3E}">
        <p14:creationId xmlns:p14="http://schemas.microsoft.com/office/powerpoint/2010/main" val="271561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046115" cy="1281250"/>
          </a:xfrm>
        </p:spPr>
        <p:txBody>
          <a:bodyPr anchor="t"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  <a:t>Être en contact avec la nature a un effet positif sur :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xmlns="" id="{6F046D4B-2A8F-4CC2-B75C-04213FDF97CE}"/>
              </a:ext>
            </a:extLst>
          </p:cNvPr>
          <p:cNvSpPr/>
          <p:nvPr/>
        </p:nvSpPr>
        <p:spPr>
          <a:xfrm>
            <a:off x="971550" y="4404230"/>
            <a:ext cx="5329238" cy="647700"/>
          </a:xfrm>
          <a:prstGeom prst="roundRect">
            <a:avLst/>
          </a:prstGeom>
          <a:solidFill>
            <a:srgbClr val="AFCA15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xmlns="" id="{ADC3B1C1-79AA-404D-8DBF-364A6E57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3443288"/>
            <a:ext cx="7486650" cy="2652712"/>
          </a:xfrm>
        </p:spPr>
        <p:txBody>
          <a:bodyPr/>
          <a:lstStyle/>
          <a:p>
            <a:pPr marL="514350" indent="-514350">
              <a:buClr>
                <a:srgbClr val="AFCE14"/>
              </a:buClr>
              <a:buSzPct val="110000"/>
              <a:buFont typeface="+mj-lt"/>
              <a:buAutoNum type="alphaUcPeriod"/>
              <a:defRPr/>
            </a:pPr>
            <a:r>
              <a:rPr lang="fr-BE" altLang="fr-FR" dirty="0"/>
              <a:t>Le bien-être physique</a:t>
            </a:r>
          </a:p>
          <a:p>
            <a:pPr marL="514350" indent="-514350">
              <a:buClr>
                <a:srgbClr val="AFCE14"/>
              </a:buClr>
              <a:buSzPct val="110000"/>
              <a:buFont typeface="+mj-lt"/>
              <a:buAutoNum type="alphaUcPeriod"/>
              <a:defRPr/>
            </a:pPr>
            <a:r>
              <a:rPr lang="fr-BE" altLang="fr-FR" dirty="0"/>
              <a:t>Le bien-être psychique</a:t>
            </a:r>
          </a:p>
          <a:p>
            <a:pPr marL="514350" indent="-514350">
              <a:buClr>
                <a:srgbClr val="AFCE14"/>
              </a:buClr>
              <a:buSzPct val="110000"/>
              <a:buFont typeface="+mj-lt"/>
              <a:buAutoNum type="alphaUcPeriod"/>
              <a:defRPr/>
            </a:pPr>
            <a:r>
              <a:rPr lang="fr-BE" altLang="fr-FR" dirty="0"/>
              <a:t>Les deux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647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FBD0BCB-01D6-4664-BCBC-C8A178EE809C}"/>
              </a:ext>
            </a:extLst>
          </p:cNvPr>
          <p:cNvSpPr txBox="1">
            <a:spLocks/>
          </p:cNvSpPr>
          <p:nvPr/>
        </p:nvSpPr>
        <p:spPr>
          <a:xfrm>
            <a:off x="1739900" y="2102139"/>
            <a:ext cx="8712200" cy="33829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BE" altLang="fr-FR" sz="3600" dirty="0">
                <a:latin typeface="Rockwell" panose="02060603020205020403" pitchFamily="18" charset="0"/>
              </a:rPr>
              <a:t>« Syndrome du manque de nature »</a:t>
            </a:r>
            <a:br>
              <a:rPr lang="fr-BE" altLang="fr-FR" sz="3600" dirty="0">
                <a:latin typeface="Rockwell" panose="02060603020205020403" pitchFamily="18" charset="0"/>
              </a:rPr>
            </a:br>
            <a:r>
              <a:rPr lang="fr-BE" altLang="fr-FR" sz="4800" dirty="0">
                <a:latin typeface="Rockwell" panose="02060603020205020403" pitchFamily="18" charset="0"/>
              </a:rPr>
              <a:t>= </a:t>
            </a:r>
            <a:br>
              <a:rPr lang="fr-BE" altLang="fr-FR" sz="4800" dirty="0">
                <a:latin typeface="Rockwell" panose="02060603020205020403" pitchFamily="18" charset="0"/>
              </a:rPr>
            </a:br>
            <a:r>
              <a:rPr lang="fr-BE" altLang="fr-FR" sz="3600" dirty="0">
                <a:latin typeface="Rockwell" panose="02060603020205020403" pitchFamily="18" charset="0"/>
              </a:rPr>
              <a:t>Ensemble de symptômes physiques et mentaux liés au manque de contact avec la nature</a:t>
            </a:r>
            <a:r>
              <a:rPr lang="fr-BE" altLang="fr-FR" sz="4800" b="1" dirty="0">
                <a:latin typeface="Rockwell" panose="02060603020205020403" pitchFamily="18" charset="0"/>
              </a:rPr>
              <a:t/>
            </a:r>
            <a:br>
              <a:rPr lang="fr-BE" altLang="fr-FR" sz="4800" b="1" dirty="0">
                <a:latin typeface="Rockwell" panose="02060603020205020403" pitchFamily="18" charset="0"/>
              </a:rPr>
            </a:br>
            <a:r>
              <a:rPr lang="fr-BE" altLang="fr-FR" sz="3600" b="1" dirty="0">
                <a:solidFill>
                  <a:srgbClr val="AFCE14"/>
                </a:solidFill>
                <a:latin typeface="Rockwell" panose="02060603020205020403" pitchFamily="18" charset="0"/>
              </a:rPr>
              <a:t/>
            </a:r>
            <a:br>
              <a:rPr lang="fr-BE" altLang="fr-FR" sz="3600" b="1" dirty="0">
                <a:solidFill>
                  <a:srgbClr val="AFCE14"/>
                </a:solidFill>
                <a:latin typeface="Rockwell" panose="02060603020205020403" pitchFamily="18" charset="0"/>
              </a:rPr>
            </a:br>
            <a:endParaRPr lang="fr-BE" altLang="fr-FR" sz="3600" b="1" dirty="0">
              <a:solidFill>
                <a:srgbClr val="AFCE14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7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046115" cy="1281250"/>
          </a:xfrm>
        </p:spPr>
        <p:txBody>
          <a:bodyPr anchor="t">
            <a:no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  <a:t>À quoi correspond le bruit dans un réfectoire d’école ?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3901BD35-E557-4155-A1C1-1369F3687D4A}"/>
              </a:ext>
            </a:extLst>
          </p:cNvPr>
          <p:cNvSpPr txBox="1">
            <a:spLocks/>
          </p:cNvSpPr>
          <p:nvPr/>
        </p:nvSpPr>
        <p:spPr>
          <a:xfrm>
            <a:off x="1208664" y="2885498"/>
            <a:ext cx="10377199" cy="262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F1CD00"/>
              </a:buClr>
              <a:buSzPct val="110000"/>
              <a:buFontTx/>
              <a:buNone/>
            </a:pPr>
            <a:r>
              <a:rPr lang="fr-FR" altLang="fr-FR" dirty="0">
                <a:solidFill>
                  <a:srgbClr val="AFCE14"/>
                </a:solidFill>
              </a:rPr>
              <a:t>A. </a:t>
            </a:r>
            <a:r>
              <a:rPr lang="fr-FR" altLang="fr-FR" dirty="0"/>
              <a:t>À celui d’un lave-vaisselle 				(45 décibels)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F1CD00"/>
              </a:buClr>
              <a:buSzPct val="110000"/>
              <a:buFontTx/>
              <a:buNone/>
            </a:pPr>
            <a:r>
              <a:rPr lang="fr-FR" altLang="fr-FR" dirty="0">
                <a:solidFill>
                  <a:srgbClr val="AFCE14"/>
                </a:solidFill>
              </a:rPr>
              <a:t>B</a:t>
            </a:r>
            <a:r>
              <a:rPr lang="fr-FR" altLang="fr-FR" dirty="0"/>
              <a:t>. À celui d’un camion diesel roulant à 50 km/h 	(&gt;80 décibels)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F1CD00"/>
              </a:buClr>
              <a:buSzPct val="110000"/>
              <a:buFontTx/>
              <a:buNone/>
            </a:pPr>
            <a:r>
              <a:rPr lang="fr-FR" altLang="fr-FR" dirty="0">
                <a:solidFill>
                  <a:srgbClr val="AFCE14"/>
                </a:solidFill>
              </a:rPr>
              <a:t>C. </a:t>
            </a:r>
            <a:r>
              <a:rPr lang="fr-FR" altLang="fr-FR" dirty="0"/>
              <a:t>À celui d’un marteau-piqueur en action 		(115 décibels</a:t>
            </a:r>
            <a:r>
              <a:rPr lang="fr-FR" altLang="fr-FR" sz="3600" dirty="0"/>
              <a:t>)</a:t>
            </a:r>
          </a:p>
        </p:txBody>
      </p:sp>
      <p:sp>
        <p:nvSpPr>
          <p:cNvPr id="9" name="Rectangle à coins arrondis 5">
            <a:extLst>
              <a:ext uri="{FF2B5EF4-FFF2-40B4-BE49-F238E27FC236}">
                <a16:creationId xmlns:a16="http://schemas.microsoft.com/office/drawing/2014/main" xmlns="" id="{68911C4B-1E1E-404E-8F48-B5FDBA9E5F8E}"/>
              </a:ext>
            </a:extLst>
          </p:cNvPr>
          <p:cNvSpPr/>
          <p:nvPr/>
        </p:nvSpPr>
        <p:spPr>
          <a:xfrm>
            <a:off x="1120196" y="3560619"/>
            <a:ext cx="9696739" cy="993775"/>
          </a:xfrm>
          <a:prstGeom prst="roundRect">
            <a:avLst/>
          </a:prstGeom>
          <a:solidFill>
            <a:srgbClr val="AFCE1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0658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93760" y="2257625"/>
            <a:ext cx="10624968" cy="2794824"/>
          </a:xfrm>
        </p:spPr>
        <p:txBody>
          <a:bodyPr anchor="t">
            <a:noAutofit/>
          </a:bodyPr>
          <a:lstStyle/>
          <a:p>
            <a: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  <a:t>Et on impose ça tous les midis à nos oreilles ? </a:t>
            </a:r>
            <a:b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</a:br>
            <a:r>
              <a:rPr lang="fr-BE" altLang="fr-FR" sz="3200" b="1" dirty="0">
                <a:solidFill>
                  <a:srgbClr val="AFCA15"/>
                </a:solidFill>
                <a:latin typeface="Rockwell" panose="02060603020205020403" pitchFamily="18" charset="0"/>
              </a:rPr>
              <a:t>Est-ce vraiment une bonne idée ? 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3901BD35-E557-4155-A1C1-1369F3687D4A}"/>
              </a:ext>
            </a:extLst>
          </p:cNvPr>
          <p:cNvSpPr txBox="1">
            <a:spLocks/>
          </p:cNvSpPr>
          <p:nvPr/>
        </p:nvSpPr>
        <p:spPr>
          <a:xfrm>
            <a:off x="1208664" y="2885498"/>
            <a:ext cx="10377199" cy="262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F1CD00"/>
              </a:buClr>
              <a:buSzPct val="110000"/>
              <a:buFontTx/>
              <a:buNone/>
            </a:pPr>
            <a:endParaRPr lang="fr-FR" alt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D1134DA-E72E-4141-BC23-F8C33F081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08" y="3655039"/>
            <a:ext cx="2566907" cy="25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462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GoodPlanetChalleng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95CE"/>
      </a:accent1>
      <a:accent2>
        <a:srgbClr val="E8880A"/>
      </a:accent2>
      <a:accent3>
        <a:srgbClr val="E52B51"/>
      </a:accent3>
      <a:accent4>
        <a:srgbClr val="F2CD00"/>
      </a:accent4>
      <a:accent5>
        <a:srgbClr val="28AF8A"/>
      </a:accent5>
      <a:accent6>
        <a:srgbClr val="AFCA15"/>
      </a:accent6>
      <a:hlink>
        <a:srgbClr val="0563C1"/>
      </a:hlink>
      <a:folHlink>
        <a:srgbClr val="473F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C3F6.pptm [Enregistrement automatique]" id="{2D23FAB2-42CD-42B1-8C2D-35FDBF80120D}" vid="{3C24EF80-5AA2-42AB-9864-BDF5D4DFCE4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4E97C202B83C4CB70AAA4F2B43A1EE" ma:contentTypeVersion="" ma:contentTypeDescription="Create a new document." ma:contentTypeScope="" ma:versionID="de70205afe4deeddac3a6df7d69f7eb2">
  <xsd:schema xmlns:xsd="http://www.w3.org/2001/XMLSchema" xmlns:xs="http://www.w3.org/2001/XMLSchema" xmlns:p="http://schemas.microsoft.com/office/2006/metadata/properties" xmlns:ns2="ab79bae5-3954-4fc6-b5c7-a632e027fd35" xmlns:ns3="211f3112-9a97-407e-9b8b-680964907e30" targetNamespace="http://schemas.microsoft.com/office/2006/metadata/properties" ma:root="true" ma:fieldsID="040e358a855da71aae50311b23821eb3" ns2:_="" ns3:_="">
    <xsd:import namespace="ab79bae5-3954-4fc6-b5c7-a632e027fd35"/>
    <xsd:import namespace="211f3112-9a97-407e-9b8b-680964907e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9bae5-3954-4fc6-b5c7-a632e027fd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f3112-9a97-407e-9b8b-680964907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4FBDAC-D77E-43D1-84D9-ECF10A499E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B4DD31-F50A-4CBA-8663-D7B9CDCF6B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79bae5-3954-4fc6-b5c7-a632e027fd35"/>
    <ds:schemaRef ds:uri="211f3112-9a97-407e-9b8b-680964907e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550FFD-3130-4B42-961C-B5560181566C}">
  <ds:schemaRefs>
    <ds:schemaRef ds:uri="ab79bae5-3954-4fc6-b5c7-a632e027fd3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211f3112-9a97-407e-9b8b-680964907e3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370</Words>
  <Application>Microsoft Office PowerPoint</Application>
  <PresentationFormat>Personnalisé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Qu’est-ce que la biodiversité ?</vt:lpstr>
      <vt:lpstr>Présentation PowerPoint</vt:lpstr>
      <vt:lpstr>Où trouve-t-on le plus de biodiversité ?</vt:lpstr>
      <vt:lpstr>Où trouve-t-on le plus de biodiversité ?</vt:lpstr>
      <vt:lpstr>Être en contact avec la nature a un effet positif sur :</vt:lpstr>
      <vt:lpstr>Présentation PowerPoint</vt:lpstr>
      <vt:lpstr>À quoi correspond le bruit dans un réfectoire d’école ?</vt:lpstr>
      <vt:lpstr>Et on impose ça tous les midis à nos oreilles ?  Est-ce vraiment une bonne idée ? </vt:lpstr>
      <vt:lpstr>5. Qu’est-ce que le biomimétisme ? </vt:lpstr>
      <vt:lpstr>Le biomimétisme qui vise à s’inspirer des trouvailles de la nature pour les appliquer à la technologie. Par exemple, au Japon, les ingénieurs se sont inspirés de la forme du martin-pêcheur (un oiseau) pour rendre un train à grande vitesse plus performant.   Une bonne raison de sauvegarder la biodiversité : elle est un vrai laboratoire vivant !</vt:lpstr>
      <vt:lpstr>6. En Belgique, ces dernières années, la biodiversité a plutôt tendance à :</vt:lpstr>
      <vt:lpstr>La biodiversité diminue partout dans le monde, et notre pays ne fait pas exception. Oiseaux, insectes, mammifères… tous en souffrent…  En cause ? La diminution des habitats, la pollution des milieux, le réchauffement climatique… </vt:lpstr>
      <vt:lpstr>7. Combien de temps passe-t-on dehors, en moyenne ?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Billard | GoodPlanet Belgium</dc:creator>
  <cp:lastModifiedBy>Utilisateur Windows</cp:lastModifiedBy>
  <cp:revision>27</cp:revision>
  <dcterms:created xsi:type="dcterms:W3CDTF">2017-09-15T14:18:11Z</dcterms:created>
  <dcterms:modified xsi:type="dcterms:W3CDTF">2019-04-02T13:11:40Z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0x0101000A4E97C202B83C4CB70AAA4F2B43A1EE</vt:lpwstr>
  </property>
</Properties>
</file>